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380" r:id="rId2"/>
    <p:sldId id="369" r:id="rId3"/>
    <p:sldId id="370" r:id="rId4"/>
    <p:sldId id="371" r:id="rId5"/>
    <p:sldId id="372" r:id="rId6"/>
    <p:sldId id="373" r:id="rId7"/>
    <p:sldId id="374" r:id="rId8"/>
    <p:sldId id="375" r:id="rId9"/>
    <p:sldId id="376" r:id="rId10"/>
    <p:sldId id="377" r:id="rId11"/>
    <p:sldId id="378" r:id="rId12"/>
    <p:sldId id="379" r:id="rId13"/>
  </p:sldIdLst>
  <p:sldSz cx="9144000" cy="6858000" type="screen4x3"/>
  <p:notesSz cx="7010400" cy="9296400"/>
  <p:defaultTextStyle>
    <a:defPPr>
      <a:defRPr lang="en-US"/>
    </a:defPPr>
    <a:lvl1pPr algn="ctr" rtl="0" fontAlgn="base">
      <a:spcBef>
        <a:spcPct val="0"/>
      </a:spcBef>
      <a:spcAft>
        <a:spcPct val="0"/>
      </a:spcAft>
      <a:defRPr sz="2600" kern="1200">
        <a:solidFill>
          <a:schemeClr val="tx2"/>
        </a:solidFill>
        <a:latin typeface="Arial" charset="0"/>
        <a:ea typeface="+mn-ea"/>
        <a:cs typeface="+mn-cs"/>
      </a:defRPr>
    </a:lvl1pPr>
    <a:lvl2pPr marL="457200" algn="ctr" rtl="0" fontAlgn="base">
      <a:spcBef>
        <a:spcPct val="0"/>
      </a:spcBef>
      <a:spcAft>
        <a:spcPct val="0"/>
      </a:spcAft>
      <a:defRPr sz="2600" kern="1200">
        <a:solidFill>
          <a:schemeClr val="tx2"/>
        </a:solidFill>
        <a:latin typeface="Arial" charset="0"/>
        <a:ea typeface="+mn-ea"/>
        <a:cs typeface="+mn-cs"/>
      </a:defRPr>
    </a:lvl2pPr>
    <a:lvl3pPr marL="914400" algn="ctr" rtl="0" fontAlgn="base">
      <a:spcBef>
        <a:spcPct val="0"/>
      </a:spcBef>
      <a:spcAft>
        <a:spcPct val="0"/>
      </a:spcAft>
      <a:defRPr sz="2600" kern="1200">
        <a:solidFill>
          <a:schemeClr val="tx2"/>
        </a:solidFill>
        <a:latin typeface="Arial" charset="0"/>
        <a:ea typeface="+mn-ea"/>
        <a:cs typeface="+mn-cs"/>
      </a:defRPr>
    </a:lvl3pPr>
    <a:lvl4pPr marL="1371600" algn="ctr" rtl="0" fontAlgn="base">
      <a:spcBef>
        <a:spcPct val="0"/>
      </a:spcBef>
      <a:spcAft>
        <a:spcPct val="0"/>
      </a:spcAft>
      <a:defRPr sz="2600" kern="1200">
        <a:solidFill>
          <a:schemeClr val="tx2"/>
        </a:solidFill>
        <a:latin typeface="Arial" charset="0"/>
        <a:ea typeface="+mn-ea"/>
        <a:cs typeface="+mn-cs"/>
      </a:defRPr>
    </a:lvl4pPr>
    <a:lvl5pPr marL="1828800" algn="ctr" rtl="0" fontAlgn="base">
      <a:spcBef>
        <a:spcPct val="0"/>
      </a:spcBef>
      <a:spcAft>
        <a:spcPct val="0"/>
      </a:spcAft>
      <a:defRPr sz="2600" kern="1200">
        <a:solidFill>
          <a:schemeClr val="tx2"/>
        </a:solidFill>
        <a:latin typeface="Arial" charset="0"/>
        <a:ea typeface="+mn-ea"/>
        <a:cs typeface="+mn-cs"/>
      </a:defRPr>
    </a:lvl5pPr>
    <a:lvl6pPr marL="2286000" algn="l" defTabSz="914400" rtl="0" eaLnBrk="1" latinLnBrk="0" hangingPunct="1">
      <a:defRPr sz="2600" kern="1200">
        <a:solidFill>
          <a:schemeClr val="tx2"/>
        </a:solidFill>
        <a:latin typeface="Arial" charset="0"/>
        <a:ea typeface="+mn-ea"/>
        <a:cs typeface="+mn-cs"/>
      </a:defRPr>
    </a:lvl6pPr>
    <a:lvl7pPr marL="2743200" algn="l" defTabSz="914400" rtl="0" eaLnBrk="1" latinLnBrk="0" hangingPunct="1">
      <a:defRPr sz="2600" kern="1200">
        <a:solidFill>
          <a:schemeClr val="tx2"/>
        </a:solidFill>
        <a:latin typeface="Arial" charset="0"/>
        <a:ea typeface="+mn-ea"/>
        <a:cs typeface="+mn-cs"/>
      </a:defRPr>
    </a:lvl7pPr>
    <a:lvl8pPr marL="3200400" algn="l" defTabSz="914400" rtl="0" eaLnBrk="1" latinLnBrk="0" hangingPunct="1">
      <a:defRPr sz="2600" kern="1200">
        <a:solidFill>
          <a:schemeClr val="tx2"/>
        </a:solidFill>
        <a:latin typeface="Arial" charset="0"/>
        <a:ea typeface="+mn-ea"/>
        <a:cs typeface="+mn-cs"/>
      </a:defRPr>
    </a:lvl8pPr>
    <a:lvl9pPr marL="3657600" algn="l" defTabSz="914400" rtl="0" eaLnBrk="1" latinLnBrk="0" hangingPunct="1">
      <a:defRPr sz="2600" kern="1200">
        <a:solidFill>
          <a:schemeClr val="tx2"/>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8B08C"/>
    <a:srgbClr val="FFF9D3"/>
    <a:srgbClr val="F16A22"/>
    <a:srgbClr val="F4894E"/>
    <a:srgbClr val="FFF2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600" autoAdjust="0"/>
    <p:restoredTop sz="94660"/>
  </p:normalViewPr>
  <p:slideViewPr>
    <p:cSldViewPr>
      <p:cViewPr varScale="1">
        <p:scale>
          <a:sx n="74" d="100"/>
          <a:sy n="74" d="100"/>
        </p:scale>
        <p:origin x="171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038052" cy="4656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l">
              <a:defRPr sz="1200">
                <a:solidFill>
                  <a:schemeClr val="tx1"/>
                </a:solidFill>
              </a:defRPr>
            </a:lvl1pPr>
          </a:lstStyle>
          <a:p>
            <a:pPr>
              <a:defRPr/>
            </a:pPr>
            <a:endParaRPr lang="en-US"/>
          </a:p>
        </p:txBody>
      </p:sp>
      <p:sp>
        <p:nvSpPr>
          <p:cNvPr id="64515" name="Rectangle 3"/>
          <p:cNvSpPr>
            <a:spLocks noGrp="1" noChangeArrowheads="1"/>
          </p:cNvSpPr>
          <p:nvPr>
            <p:ph type="dt" sz="quarter" idx="1"/>
          </p:nvPr>
        </p:nvSpPr>
        <p:spPr bwMode="auto">
          <a:xfrm>
            <a:off x="3970760" y="0"/>
            <a:ext cx="3038052" cy="4656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sz="1200">
                <a:solidFill>
                  <a:schemeClr val="tx1"/>
                </a:solidFill>
              </a:defRPr>
            </a:lvl1pPr>
          </a:lstStyle>
          <a:p>
            <a:pPr>
              <a:defRPr/>
            </a:pPr>
            <a:endParaRPr lang="en-US"/>
          </a:p>
        </p:txBody>
      </p:sp>
      <p:sp>
        <p:nvSpPr>
          <p:cNvPr id="64516" name="Rectangle 4"/>
          <p:cNvSpPr>
            <a:spLocks noGrp="1" noChangeArrowheads="1"/>
          </p:cNvSpPr>
          <p:nvPr>
            <p:ph type="ftr" sz="quarter" idx="2"/>
          </p:nvPr>
        </p:nvSpPr>
        <p:spPr bwMode="auto">
          <a:xfrm>
            <a:off x="0" y="8829180"/>
            <a:ext cx="3038052" cy="465621"/>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l">
              <a:defRPr sz="1200">
                <a:solidFill>
                  <a:schemeClr val="tx1"/>
                </a:solidFill>
              </a:defRPr>
            </a:lvl1pPr>
          </a:lstStyle>
          <a:p>
            <a:pPr>
              <a:defRPr/>
            </a:pPr>
            <a:endParaRPr lang="en-US"/>
          </a:p>
        </p:txBody>
      </p:sp>
      <p:sp>
        <p:nvSpPr>
          <p:cNvPr id="64517" name="Rectangle 5"/>
          <p:cNvSpPr>
            <a:spLocks noGrp="1" noChangeArrowheads="1"/>
          </p:cNvSpPr>
          <p:nvPr>
            <p:ph type="sldNum" sz="quarter" idx="3"/>
          </p:nvPr>
        </p:nvSpPr>
        <p:spPr bwMode="auto">
          <a:xfrm>
            <a:off x="3970760" y="8829180"/>
            <a:ext cx="3038052" cy="465621"/>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sz="1200">
                <a:solidFill>
                  <a:schemeClr val="tx1"/>
                </a:solidFill>
              </a:defRPr>
            </a:lvl1pPr>
          </a:lstStyle>
          <a:p>
            <a:pPr>
              <a:defRPr/>
            </a:pPr>
            <a:fld id="{E41EB896-ECC7-4BB2-B43D-115DE554114C}" type="slidenum">
              <a:rPr lang="en-US"/>
              <a:pPr>
                <a:defRPr/>
              </a:pPr>
              <a:t>‹#›</a:t>
            </a:fld>
            <a:endParaRPr lang="en-US"/>
          </a:p>
        </p:txBody>
      </p:sp>
    </p:spTree>
    <p:extLst>
      <p:ext uri="{BB962C8B-B14F-4D97-AF65-F5344CB8AC3E}">
        <p14:creationId xmlns:p14="http://schemas.microsoft.com/office/powerpoint/2010/main" val="3384123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38052" cy="4656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l">
              <a:defRPr sz="1200">
                <a:solidFill>
                  <a:schemeClr val="tx1"/>
                </a:solidFill>
              </a:defRPr>
            </a:lvl1pPr>
          </a:lstStyle>
          <a:p>
            <a:pPr>
              <a:defRPr/>
            </a:pPr>
            <a:endParaRPr lang="en-US"/>
          </a:p>
        </p:txBody>
      </p:sp>
      <p:sp>
        <p:nvSpPr>
          <p:cNvPr id="101379" name="Rectangle 3"/>
          <p:cNvSpPr>
            <a:spLocks noGrp="1" noChangeArrowheads="1"/>
          </p:cNvSpPr>
          <p:nvPr>
            <p:ph type="dt" idx="1"/>
          </p:nvPr>
        </p:nvSpPr>
        <p:spPr bwMode="auto">
          <a:xfrm>
            <a:off x="3970760" y="0"/>
            <a:ext cx="3038052" cy="4656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sz="1200">
                <a:solidFill>
                  <a:schemeClr val="tx1"/>
                </a:solidFill>
              </a:defRPr>
            </a:lvl1pPr>
          </a:lstStyle>
          <a:p>
            <a:pPr>
              <a:defRPr/>
            </a:pPr>
            <a:endParaRPr lang="en-US"/>
          </a:p>
        </p:txBody>
      </p:sp>
      <p:sp>
        <p:nvSpPr>
          <p:cNvPr id="63492" name="Rectangle 4"/>
          <p:cNvSpPr>
            <a:spLocks noGrp="1" noRot="1" noChangeAspect="1" noChangeArrowheads="1" noTextEdit="1"/>
          </p:cNvSpPr>
          <p:nvPr>
            <p:ph type="sldImg" idx="2"/>
          </p:nvPr>
        </p:nvSpPr>
        <p:spPr bwMode="auto">
          <a:xfrm>
            <a:off x="1181100" y="696913"/>
            <a:ext cx="4648200" cy="3487737"/>
          </a:xfrm>
          <a:prstGeom prst="rect">
            <a:avLst/>
          </a:prstGeom>
          <a:noFill/>
          <a:ln w="9525">
            <a:solidFill>
              <a:srgbClr val="000000"/>
            </a:solidFill>
            <a:miter lim="800000"/>
            <a:headEnd/>
            <a:tailEnd/>
          </a:ln>
        </p:spPr>
      </p:sp>
      <p:sp>
        <p:nvSpPr>
          <p:cNvPr id="101381" name="Rectangle 5"/>
          <p:cNvSpPr>
            <a:spLocks noGrp="1" noChangeArrowheads="1"/>
          </p:cNvSpPr>
          <p:nvPr>
            <p:ph type="body" sz="quarter" idx="3"/>
          </p:nvPr>
        </p:nvSpPr>
        <p:spPr bwMode="auto">
          <a:xfrm>
            <a:off x="700723" y="4416191"/>
            <a:ext cx="5608956" cy="4182580"/>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1382" name="Rectangle 6"/>
          <p:cNvSpPr>
            <a:spLocks noGrp="1" noChangeArrowheads="1"/>
          </p:cNvSpPr>
          <p:nvPr>
            <p:ph type="ftr" sz="quarter" idx="4"/>
          </p:nvPr>
        </p:nvSpPr>
        <p:spPr bwMode="auto">
          <a:xfrm>
            <a:off x="0" y="8829180"/>
            <a:ext cx="3038052" cy="465621"/>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l">
              <a:defRPr sz="1200">
                <a:solidFill>
                  <a:schemeClr val="tx1"/>
                </a:solidFill>
              </a:defRPr>
            </a:lvl1pPr>
          </a:lstStyle>
          <a:p>
            <a:pPr>
              <a:defRPr/>
            </a:pPr>
            <a:endParaRPr lang="en-US"/>
          </a:p>
        </p:txBody>
      </p:sp>
      <p:sp>
        <p:nvSpPr>
          <p:cNvPr id="101383" name="Rectangle 7"/>
          <p:cNvSpPr>
            <a:spLocks noGrp="1" noChangeArrowheads="1"/>
          </p:cNvSpPr>
          <p:nvPr>
            <p:ph type="sldNum" sz="quarter" idx="5"/>
          </p:nvPr>
        </p:nvSpPr>
        <p:spPr bwMode="auto">
          <a:xfrm>
            <a:off x="3970760" y="8829180"/>
            <a:ext cx="3038052" cy="465621"/>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sz="1200">
                <a:solidFill>
                  <a:schemeClr val="tx1"/>
                </a:solidFill>
              </a:defRPr>
            </a:lvl1pPr>
          </a:lstStyle>
          <a:p>
            <a:pPr>
              <a:defRPr/>
            </a:pPr>
            <a:fld id="{47BA5CDA-9651-4105-94EF-293E1D594EE6}" type="slidenum">
              <a:rPr lang="en-US"/>
              <a:pPr>
                <a:defRPr/>
              </a:pPr>
              <a:t>‹#›</a:t>
            </a:fld>
            <a:endParaRPr lang="en-US"/>
          </a:p>
        </p:txBody>
      </p:sp>
    </p:spTree>
    <p:extLst>
      <p:ext uri="{BB962C8B-B14F-4D97-AF65-F5344CB8AC3E}">
        <p14:creationId xmlns:p14="http://schemas.microsoft.com/office/powerpoint/2010/main" val="2725298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21CB05-D864-4796-8762-D86AB924D855}" type="datetimeFigureOut">
              <a:rPr lang="en-US" smtClean="0"/>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118926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21CB05-D864-4796-8762-D86AB924D855}" type="datetimeFigureOut">
              <a:rPr lang="en-US" smtClean="0"/>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3091854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21CB05-D864-4796-8762-D86AB924D855}" type="datetimeFigureOut">
              <a:rPr lang="en-US" smtClean="0"/>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21CB05-D864-4796-8762-D86AB924D855}" type="datetimeFigureOut">
              <a:rPr lang="en-US" smtClean="0"/>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148551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21CB05-D864-4796-8762-D86AB924D855}" type="datetimeFigureOut">
              <a:rPr lang="en-US" smtClean="0"/>
              <a:t>6/24/2015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476673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21CB05-D864-4796-8762-D86AB924D855}" type="datetimeFigureOut">
              <a:rPr lang="en-US" smtClean="0"/>
              <a:t>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17421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821CB05-D864-4796-8762-D86AB924D855}" type="datetimeFigureOut">
              <a:rPr lang="en-US" smtClean="0"/>
              <a:t>6/24/2015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3535770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21CB05-D864-4796-8762-D86AB924D855}" type="datetimeFigureOut">
              <a:rPr lang="en-US" smtClean="0"/>
              <a:t>6/24/2015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2601763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21CB05-D864-4796-8762-D86AB924D855}" type="datetimeFigureOut">
              <a:rPr lang="en-US" smtClean="0"/>
              <a:t>6/24/2015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426702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21CB05-D864-4796-8762-D86AB924D855}" type="datetimeFigureOut">
              <a:rPr lang="en-US" smtClean="0"/>
              <a:t>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1625633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21CB05-D864-4796-8762-D86AB924D855}" type="datetimeFigureOut">
              <a:rPr lang="en-US" smtClean="0"/>
              <a:t>6/24/2015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5FCBB6-CA92-4AB7-922F-2D2234F86A4C}" type="slidenum">
              <a:rPr lang="en-US" smtClean="0"/>
              <a:t>‹#›</a:t>
            </a:fld>
            <a:endParaRPr lang="en-US"/>
          </a:p>
        </p:txBody>
      </p:sp>
    </p:spTree>
    <p:extLst>
      <p:ext uri="{BB962C8B-B14F-4D97-AF65-F5344CB8AC3E}">
        <p14:creationId xmlns:p14="http://schemas.microsoft.com/office/powerpoint/2010/main" val="3791846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Gotham Black" pitchFamily="50" charset="0"/>
                <a:cs typeface="Gotham Black" pitchFamily="50" charset="0"/>
              </a:defRPr>
            </a:lvl1pPr>
          </a:lstStyle>
          <a:p>
            <a:fld id="{E821CB05-D864-4796-8762-D86AB924D855}" type="datetimeFigureOut">
              <a:rPr lang="en-US" smtClean="0"/>
              <a:pPr/>
              <a:t>6/24/2015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Gotham Black" pitchFamily="50" charset="0"/>
                <a:cs typeface="Gotham Black" pitchFamily="50"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Gotham Black" pitchFamily="50" charset="0"/>
                <a:cs typeface="Gotham Black" pitchFamily="50" charset="0"/>
              </a:defRPr>
            </a:lvl1pPr>
          </a:lstStyle>
          <a:p>
            <a:fld id="{CB5FCBB6-CA92-4AB7-922F-2D2234F86A4C}" type="slidenum">
              <a:rPr lang="en-US" smtClean="0"/>
              <a:pPr/>
              <a:t>‹#›</a:t>
            </a:fld>
            <a:endParaRPr lang="en-US"/>
          </a:p>
        </p:txBody>
      </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2800" kern="1200">
          <a:solidFill>
            <a:schemeClr val="bg1"/>
          </a:solidFill>
          <a:latin typeface="Gotham Black" pitchFamily="50" charset="0"/>
          <a:ea typeface="+mj-ea"/>
          <a:cs typeface="Gotham Black" pitchFamily="50"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Gotham Black" pitchFamily="50" charset="0"/>
          <a:ea typeface="+mn-ea"/>
          <a:cs typeface="Gotham Black" pitchFamily="50"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Gotham Black" pitchFamily="50" charset="0"/>
          <a:ea typeface="+mn-ea"/>
          <a:cs typeface="Gotham Black" pitchFamily="50"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Gotham Black" pitchFamily="50" charset="0"/>
          <a:ea typeface="+mn-ea"/>
          <a:cs typeface="Gotham Black" pitchFamily="50"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Gotham Black" pitchFamily="50" charset="0"/>
          <a:ea typeface="+mn-ea"/>
          <a:cs typeface="Gotham Black" pitchFamily="50"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Gotham Black" pitchFamily="50" charset="0"/>
          <a:ea typeface="+mn-ea"/>
          <a:cs typeface="Gotham Black" pitchFamily="50"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400" dirty="0" smtClean="0">
                <a:latin typeface="Arial" panose="020B0604020202020204" pitchFamily="34" charset="0"/>
                <a:cs typeface="Arial" panose="020B0604020202020204" pitchFamily="34" charset="0"/>
              </a:rPr>
              <a:t>Neural Networks</a:t>
            </a:r>
            <a:r>
              <a:rPr lang="en-US" sz="4400" dirty="0">
                <a:latin typeface="Arial" panose="020B0604020202020204" pitchFamily="34" charset="0"/>
                <a:cs typeface="Arial" panose="020B0604020202020204" pitchFamily="34" charset="0"/>
              </a:rPr>
              <a:t/>
            </a:r>
            <a:br>
              <a:rPr lang="en-US" sz="4400" dirty="0">
                <a:latin typeface="Arial" panose="020B0604020202020204" pitchFamily="34" charset="0"/>
                <a:cs typeface="Arial" panose="020B0604020202020204" pitchFamily="34" charset="0"/>
              </a:rPr>
            </a:br>
            <a:r>
              <a:rPr lang="en-US" sz="4400" dirty="0" smtClean="0">
                <a:latin typeface="Arial" panose="020B0604020202020204" pitchFamily="34" charset="0"/>
                <a:cs typeface="Arial" panose="020B0604020202020204" pitchFamily="34" charset="0"/>
              </a:rPr>
              <a:t>Part </a:t>
            </a:r>
            <a:r>
              <a:rPr lang="en-US" sz="4400" dirty="0" smtClean="0">
                <a:latin typeface="Arial" panose="020B0604020202020204" pitchFamily="34" charset="0"/>
                <a:cs typeface="Arial" panose="020B0604020202020204" pitchFamily="34" charset="0"/>
              </a:rPr>
              <a:t>3</a:t>
            </a:r>
            <a:br>
              <a:rPr lang="en-US" sz="4400" dirty="0" smtClean="0">
                <a:latin typeface="Arial" panose="020B0604020202020204" pitchFamily="34" charset="0"/>
                <a:cs typeface="Arial" panose="020B0604020202020204" pitchFamily="34" charset="0"/>
              </a:rPr>
            </a:br>
            <a:endParaRPr lang="en-US" sz="4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89161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763000" cy="41148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Transforming variables can also help to improve the fit of the model. This can be especially useful when the data contains outliers or are heavily skewed.</a:t>
            </a:r>
          </a:p>
          <a:p>
            <a:pPr marL="342900" indent="-342900" algn="l">
              <a:spcBef>
                <a:spcPct val="20000"/>
              </a:spcBef>
              <a:buFontTx/>
              <a:buChar char="•"/>
            </a:pPr>
            <a:r>
              <a:rPr lang="en-US" sz="2800" dirty="0" smtClean="0">
                <a:solidFill>
                  <a:schemeClr val="tx1"/>
                </a:solidFill>
              </a:rPr>
              <a:t>Transforming variables can be accomplished in JMP by checking the Transform Covariates box. Basically, this is an approach to normalize the data when different scales exist.</a:t>
            </a:r>
          </a:p>
          <a:p>
            <a:pPr marL="342900" indent="-342900" algn="l">
              <a:spcBef>
                <a:spcPct val="20000"/>
              </a:spcBef>
              <a:buFontTx/>
              <a:buChar char="•"/>
            </a:pPr>
            <a:r>
              <a:rPr lang="en-US" sz="2800" dirty="0" smtClean="0">
                <a:solidFill>
                  <a:schemeClr val="tx1"/>
                </a:solidFill>
              </a:rPr>
              <a:t>The default method to evaluate a model it to compute the squared errors. The Robust Fit method minimizes the absolute value of the errors rather than the squared errors.</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5718470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The Robust Fit method is helpful if outliers are present since the estimated weights are more sensitive to squared errors than absolute errors.</a:t>
            </a:r>
          </a:p>
          <a:p>
            <a:pPr marL="342900" indent="-342900" algn="l">
              <a:spcBef>
                <a:spcPct val="20000"/>
              </a:spcBef>
              <a:buFontTx/>
              <a:buChar char="•"/>
            </a:pPr>
            <a:r>
              <a:rPr lang="en-US" sz="2800" dirty="0" smtClean="0">
                <a:solidFill>
                  <a:schemeClr val="tx1"/>
                </a:solidFill>
              </a:rPr>
              <a:t>The penalty method is an attempt to not </a:t>
            </a:r>
            <a:r>
              <a:rPr lang="en-US" sz="2800" dirty="0" err="1" smtClean="0">
                <a:solidFill>
                  <a:schemeClr val="tx1"/>
                </a:solidFill>
              </a:rPr>
              <a:t>overfit</a:t>
            </a:r>
            <a:r>
              <a:rPr lang="en-US" sz="2800" dirty="0" smtClean="0">
                <a:solidFill>
                  <a:schemeClr val="tx1"/>
                </a:solidFill>
              </a:rPr>
              <a:t> the data by placing a penalty on the estimated weights.</a:t>
            </a:r>
          </a:p>
          <a:p>
            <a:pPr marL="800100" lvl="1" indent="-342900" algn="l">
              <a:spcBef>
                <a:spcPct val="20000"/>
              </a:spcBef>
              <a:buFontTx/>
              <a:buChar char="•"/>
            </a:pPr>
            <a:r>
              <a:rPr lang="en-US" sz="2400" dirty="0" smtClean="0">
                <a:solidFill>
                  <a:schemeClr val="tx1"/>
                </a:solidFill>
              </a:rPr>
              <a:t>Squared method (default) – useful if you believe that most of the input variables impact the output variable. </a:t>
            </a:r>
          </a:p>
          <a:p>
            <a:pPr marL="800100" lvl="1" indent="-342900" algn="l">
              <a:spcBef>
                <a:spcPct val="20000"/>
              </a:spcBef>
              <a:buFontTx/>
              <a:buChar char="•"/>
            </a:pPr>
            <a:r>
              <a:rPr lang="en-US" sz="2400" dirty="0" smtClean="0">
                <a:solidFill>
                  <a:schemeClr val="tx1"/>
                </a:solidFill>
              </a:rPr>
              <a:t>Absolute method – useful when some of the input variables impact the output variable.</a:t>
            </a:r>
          </a:p>
          <a:p>
            <a:pPr marL="800100" lvl="1" indent="-342900" algn="l">
              <a:spcBef>
                <a:spcPct val="20000"/>
              </a:spcBef>
              <a:buFontTx/>
              <a:buChar char="•"/>
            </a:pPr>
            <a:r>
              <a:rPr lang="en-US" sz="2400" dirty="0" smtClean="0">
                <a:solidFill>
                  <a:schemeClr val="tx1"/>
                </a:solidFill>
              </a:rPr>
              <a:t>Weight decay – also useful if some of the input variables impact the output variable.</a:t>
            </a:r>
          </a:p>
          <a:p>
            <a:pPr marL="800100" lvl="1" indent="-342900" algn="l">
              <a:spcBef>
                <a:spcPct val="20000"/>
              </a:spcBef>
              <a:buFontTx/>
              <a:buChar char="•"/>
            </a:pPr>
            <a:r>
              <a:rPr lang="en-US" sz="2400" dirty="0" smtClean="0">
                <a:solidFill>
                  <a:schemeClr val="tx1"/>
                </a:solidFill>
              </a:rPr>
              <a:t>No penalty is quicker but tends to </a:t>
            </a:r>
            <a:r>
              <a:rPr lang="en-US" sz="2400" dirty="0" err="1" smtClean="0">
                <a:solidFill>
                  <a:schemeClr val="tx1"/>
                </a:solidFill>
              </a:rPr>
              <a:t>overfit</a:t>
            </a:r>
            <a:r>
              <a:rPr lang="en-US" sz="2400" dirty="0" smtClean="0">
                <a:solidFill>
                  <a:schemeClr val="tx1"/>
                </a:solidFill>
              </a:rPr>
              <a:t>.</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6502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2700" dirty="0" smtClean="0">
                <a:solidFill>
                  <a:schemeClr val="tx1"/>
                </a:solidFill>
              </a:rPr>
              <a:t>The initial weights are randomly chosen and are typically close to zero. Therefore the final weights and the models ability to predict are impacted by the initial weights.</a:t>
            </a:r>
          </a:p>
          <a:p>
            <a:pPr marL="342900" indent="-342900" algn="l">
              <a:spcBef>
                <a:spcPct val="20000"/>
              </a:spcBef>
              <a:buFontTx/>
              <a:buChar char="•"/>
            </a:pPr>
            <a:r>
              <a:rPr lang="en-US" sz="2700" dirty="0" smtClean="0">
                <a:solidFill>
                  <a:schemeClr val="tx1"/>
                </a:solidFill>
              </a:rPr>
              <a:t>This means that the results can vary widely depending on what initial weights are chosen.</a:t>
            </a:r>
          </a:p>
          <a:p>
            <a:pPr marL="342900" indent="-342900" algn="l">
              <a:spcBef>
                <a:spcPct val="20000"/>
              </a:spcBef>
              <a:buFontTx/>
              <a:buChar char="•"/>
            </a:pPr>
            <a:r>
              <a:rPr lang="en-US" sz="2700" dirty="0" smtClean="0">
                <a:solidFill>
                  <a:schemeClr val="tx1"/>
                </a:solidFill>
              </a:rPr>
              <a:t>To address this issue, it is suggested to restart the model several times using different initial weights and then choose the best of several solutions.</a:t>
            </a:r>
          </a:p>
          <a:p>
            <a:pPr marL="342900" indent="-342900" algn="l">
              <a:spcBef>
                <a:spcPct val="20000"/>
              </a:spcBef>
              <a:buFontTx/>
              <a:buChar char="•"/>
            </a:pPr>
            <a:r>
              <a:rPr lang="en-US" sz="2700" dirty="0" smtClean="0">
                <a:solidFill>
                  <a:schemeClr val="tx1"/>
                </a:solidFill>
              </a:rPr>
              <a:t>The Number of Tours option accomplishes this. Each “tour” is a start with a new set of random weights.</a:t>
            </a:r>
          </a:p>
        </p:txBody>
      </p:sp>
      <p:sp>
        <p:nvSpPr>
          <p:cNvPr id="5"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2176633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3000" dirty="0" smtClean="0">
                <a:solidFill>
                  <a:schemeClr val="tx1"/>
                </a:solidFill>
                <a:latin typeface="Arial" panose="020B0604020202020204" pitchFamily="34" charset="0"/>
                <a:cs typeface="Arial" panose="020B0604020202020204" pitchFamily="34" charset="0"/>
              </a:rPr>
              <a:t>How should we determine the number of nodes in the hidden layer?</a:t>
            </a:r>
          </a:p>
          <a:p>
            <a:pPr marL="342900" indent="-342900" algn="l">
              <a:spcBef>
                <a:spcPct val="20000"/>
              </a:spcBef>
              <a:buFontTx/>
              <a:buChar char="•"/>
            </a:pPr>
            <a:r>
              <a:rPr lang="en-US" sz="3000" dirty="0" smtClean="0">
                <a:solidFill>
                  <a:schemeClr val="tx1"/>
                </a:solidFill>
                <a:latin typeface="Arial" panose="020B0604020202020204" pitchFamily="34" charset="0"/>
                <a:cs typeface="Arial" panose="020B0604020202020204" pitchFamily="34" charset="0"/>
              </a:rPr>
              <a:t>There should be enough to model the target variable but not so many to </a:t>
            </a:r>
            <a:r>
              <a:rPr lang="en-US" sz="3000" dirty="0" err="1" smtClean="0">
                <a:solidFill>
                  <a:schemeClr val="tx1"/>
                </a:solidFill>
                <a:latin typeface="Arial" panose="020B0604020202020204" pitchFamily="34" charset="0"/>
                <a:cs typeface="Arial" panose="020B0604020202020204" pitchFamily="34" charset="0"/>
              </a:rPr>
              <a:t>overfit</a:t>
            </a:r>
            <a:r>
              <a:rPr lang="en-US" sz="3000" dirty="0" smtClean="0">
                <a:solidFill>
                  <a:schemeClr val="tx1"/>
                </a:solidFill>
                <a:latin typeface="Arial" panose="020B0604020202020204" pitchFamily="34" charset="0"/>
                <a:cs typeface="Arial" panose="020B0604020202020204" pitchFamily="34" charset="0"/>
              </a:rPr>
              <a:t>.</a:t>
            </a:r>
          </a:p>
          <a:p>
            <a:pPr marL="342900" indent="-342900" algn="l">
              <a:spcBef>
                <a:spcPct val="20000"/>
              </a:spcBef>
              <a:buFontTx/>
              <a:buChar char="•"/>
            </a:pPr>
            <a:r>
              <a:rPr lang="en-US" sz="3000" dirty="0" smtClean="0">
                <a:solidFill>
                  <a:schemeClr val="tx1"/>
                </a:solidFill>
                <a:latin typeface="Arial" panose="020B0604020202020204" pitchFamily="34" charset="0"/>
                <a:cs typeface="Arial" panose="020B0604020202020204" pitchFamily="34" charset="0"/>
              </a:rPr>
              <a:t>There are some rules of thumb:</a:t>
            </a:r>
          </a:p>
          <a:p>
            <a:pPr marL="800100" lvl="1" indent="-342900" algn="l">
              <a:spcBef>
                <a:spcPct val="20000"/>
              </a:spcBef>
              <a:buFontTx/>
              <a:buChar char="•"/>
            </a:pPr>
            <a:r>
              <a:rPr lang="en-US" sz="2800" dirty="0" smtClean="0">
                <a:solidFill>
                  <a:schemeClr val="tx1"/>
                </a:solidFill>
                <a:latin typeface="Arial" panose="020B0604020202020204" pitchFamily="34" charset="0"/>
                <a:cs typeface="Arial" panose="020B0604020202020204" pitchFamily="34" charset="0"/>
              </a:rPr>
              <a:t>Between the number of output nodes and the number of input nodes.</a:t>
            </a:r>
          </a:p>
          <a:p>
            <a:pPr marL="800100" lvl="1" indent="-342900" algn="l">
              <a:spcBef>
                <a:spcPct val="20000"/>
              </a:spcBef>
              <a:buFontTx/>
              <a:buChar char="•"/>
            </a:pPr>
            <a:r>
              <a:rPr lang="en-US" sz="2800" dirty="0" smtClean="0">
                <a:solidFill>
                  <a:schemeClr val="tx1"/>
                </a:solidFill>
                <a:latin typeface="Arial" panose="020B0604020202020204" pitchFamily="34" charset="0"/>
                <a:cs typeface="Arial" panose="020B0604020202020204" pitchFamily="34" charset="0"/>
              </a:rPr>
              <a:t>Equal to the number of input nodes plus the number of output nodes times 2/3.</a:t>
            </a:r>
          </a:p>
          <a:p>
            <a:pPr marL="800100" lvl="1" indent="-342900" algn="l">
              <a:spcBef>
                <a:spcPct val="20000"/>
              </a:spcBef>
              <a:buFontTx/>
              <a:buChar char="•"/>
            </a:pPr>
            <a:r>
              <a:rPr lang="en-US" sz="2800" dirty="0" smtClean="0">
                <a:solidFill>
                  <a:schemeClr val="tx1"/>
                </a:solidFill>
                <a:latin typeface="Arial" panose="020B0604020202020204" pitchFamily="34" charset="0"/>
                <a:cs typeface="Arial" panose="020B0604020202020204" pitchFamily="34" charset="0"/>
              </a:rPr>
              <a:t>No more than twice the number of input nodes.</a:t>
            </a:r>
          </a:p>
          <a:p>
            <a:pPr marL="342900" indent="-342900" algn="l">
              <a:spcBef>
                <a:spcPct val="20000"/>
              </a:spcBef>
              <a:buFontTx/>
              <a:buChar char="•"/>
            </a:pP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3000" dirty="0" smtClean="0">
                <a:solidFill>
                  <a:schemeClr val="tx1"/>
                </a:solidFill>
              </a:rPr>
              <a:t>There is no accepted procedure for determining the number of nodes in the hidden layer and there is no formula to use. Factors that are used to help answer this question include:</a:t>
            </a:r>
          </a:p>
          <a:p>
            <a:pPr marL="800100" lvl="1" indent="-342900" algn="l">
              <a:spcBef>
                <a:spcPct val="20000"/>
              </a:spcBef>
              <a:buFontTx/>
              <a:buChar char="•"/>
            </a:pPr>
            <a:r>
              <a:rPr lang="en-US" sz="2800" dirty="0" smtClean="0">
                <a:solidFill>
                  <a:schemeClr val="tx1"/>
                </a:solidFill>
              </a:rPr>
              <a:t>The number of records in the data set</a:t>
            </a:r>
          </a:p>
          <a:p>
            <a:pPr marL="800100" lvl="1" indent="-342900" algn="l">
              <a:spcBef>
                <a:spcPct val="20000"/>
              </a:spcBef>
              <a:buFontTx/>
              <a:buChar char="•"/>
            </a:pPr>
            <a:r>
              <a:rPr lang="en-US" sz="2800" dirty="0" smtClean="0">
                <a:solidFill>
                  <a:schemeClr val="tx1"/>
                </a:solidFill>
              </a:rPr>
              <a:t>The complexity of what is being modeled</a:t>
            </a:r>
          </a:p>
          <a:p>
            <a:pPr marL="800100" lvl="1" indent="-342900" algn="l">
              <a:spcBef>
                <a:spcPct val="20000"/>
              </a:spcBef>
              <a:buFontTx/>
              <a:buChar char="•"/>
            </a:pPr>
            <a:r>
              <a:rPr lang="en-US" sz="2800" dirty="0" smtClean="0">
                <a:solidFill>
                  <a:schemeClr val="tx1"/>
                </a:solidFill>
              </a:rPr>
              <a:t>The amount of noise in the data set</a:t>
            </a:r>
            <a:endParaRPr lang="en-US" sz="2800" dirty="0">
              <a:solidFill>
                <a:schemeClr val="tx1"/>
              </a:solidFill>
            </a:endParaRPr>
          </a:p>
          <a:p>
            <a:pPr marL="342900" indent="-342900" algn="l">
              <a:spcBef>
                <a:spcPct val="20000"/>
              </a:spcBef>
              <a:buFontTx/>
              <a:buChar char="•"/>
            </a:pPr>
            <a:r>
              <a:rPr lang="en-US" sz="3000" dirty="0" smtClean="0">
                <a:solidFill>
                  <a:schemeClr val="tx1"/>
                </a:solidFill>
              </a:rPr>
              <a:t>With too few nodes the network cannot learn the underlying model but with too many nodes the model memorizes the noise and </a:t>
            </a:r>
            <a:r>
              <a:rPr lang="en-US" sz="3000" dirty="0" err="1" smtClean="0">
                <a:solidFill>
                  <a:schemeClr val="tx1"/>
                </a:solidFill>
              </a:rPr>
              <a:t>overfits</a:t>
            </a:r>
            <a:r>
              <a:rPr lang="en-US" sz="3000" dirty="0" smtClean="0">
                <a:solidFill>
                  <a:schemeClr val="tx1"/>
                </a:solidFill>
              </a:rPr>
              <a:t>.</a:t>
            </a:r>
          </a:p>
        </p:txBody>
      </p:sp>
      <p:sp>
        <p:nvSpPr>
          <p:cNvPr id="5"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20942220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763000" cy="51816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A useful strategy is to begin with a minimum number of hidden layer nodes and increase as long as the validation prediction error continues to decrease.</a:t>
            </a:r>
          </a:p>
          <a:p>
            <a:pPr marL="342900" indent="-342900" algn="l">
              <a:spcBef>
                <a:spcPct val="20000"/>
              </a:spcBef>
              <a:buFontTx/>
              <a:buChar char="•"/>
            </a:pPr>
            <a:r>
              <a:rPr lang="en-US" sz="2800" dirty="0" smtClean="0">
                <a:solidFill>
                  <a:schemeClr val="tx1"/>
                </a:solidFill>
              </a:rPr>
              <a:t>If the training error is low and the validation error is high then the model has been </a:t>
            </a:r>
            <a:r>
              <a:rPr lang="en-US" sz="2800" dirty="0" err="1" smtClean="0">
                <a:solidFill>
                  <a:schemeClr val="tx1"/>
                </a:solidFill>
              </a:rPr>
              <a:t>overfit</a:t>
            </a:r>
            <a:r>
              <a:rPr lang="en-US" sz="2800" dirty="0" smtClean="0">
                <a:solidFill>
                  <a:schemeClr val="tx1"/>
                </a:solidFill>
              </a:rPr>
              <a:t> and the number of hidden layer nodes should be decreased.</a:t>
            </a:r>
          </a:p>
          <a:p>
            <a:pPr marL="342900" indent="-342900" algn="l">
              <a:spcBef>
                <a:spcPct val="20000"/>
              </a:spcBef>
              <a:buFontTx/>
              <a:buChar char="•"/>
            </a:pPr>
            <a:r>
              <a:rPr lang="en-US" sz="2800" dirty="0" smtClean="0">
                <a:solidFill>
                  <a:schemeClr val="tx1"/>
                </a:solidFill>
              </a:rPr>
              <a:t>If both errors are high then more nodes are needed.</a:t>
            </a:r>
          </a:p>
          <a:p>
            <a:pPr marL="342900" indent="-342900" algn="l">
              <a:spcBef>
                <a:spcPct val="20000"/>
              </a:spcBef>
              <a:buFontTx/>
              <a:buChar char="•"/>
            </a:pPr>
            <a:r>
              <a:rPr lang="en-US" sz="2800" dirty="0" smtClean="0">
                <a:solidFill>
                  <a:schemeClr val="tx1"/>
                </a:solidFill>
              </a:rPr>
              <a:t>Trial and error is used to determine the best number of hidden layer nodes.</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737949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00200"/>
            <a:ext cx="8686800" cy="5181600"/>
          </a:xfrm>
          <a:prstGeom prst="rect">
            <a:avLst/>
          </a:prstGeom>
          <a:noFill/>
          <a:ln w="9525">
            <a:noFill/>
            <a:miter lim="800000"/>
            <a:headEnd/>
            <a:tailEnd/>
          </a:ln>
        </p:spPr>
        <p:txBody>
          <a:bodyPr/>
          <a:lstStyle/>
          <a:p>
            <a:pPr marL="342900" indent="-342900" algn="l">
              <a:spcBef>
                <a:spcPct val="20000"/>
              </a:spcBef>
              <a:buFontTx/>
              <a:buChar char="•"/>
            </a:pPr>
            <a:r>
              <a:rPr lang="en-US" sz="2900" dirty="0" smtClean="0">
                <a:solidFill>
                  <a:schemeClr val="tx1"/>
                </a:solidFill>
              </a:rPr>
              <a:t>Usually one hidden layer is used unless acceptable results cannot be found with one hidden layer.</a:t>
            </a:r>
          </a:p>
          <a:p>
            <a:pPr marL="342900" indent="-342900" algn="l">
              <a:spcBef>
                <a:spcPct val="20000"/>
              </a:spcBef>
              <a:buFontTx/>
              <a:buChar char="•"/>
            </a:pPr>
            <a:r>
              <a:rPr lang="en-US" sz="2900" dirty="0" smtClean="0">
                <a:solidFill>
                  <a:schemeClr val="tx1"/>
                </a:solidFill>
              </a:rPr>
              <a:t>In the previous file on neural nets, we discussed the logistic/sigmoidal transfer function.</a:t>
            </a:r>
          </a:p>
          <a:p>
            <a:pPr marL="342900" indent="-342900" algn="l">
              <a:spcBef>
                <a:spcPct val="20000"/>
              </a:spcBef>
              <a:buFontTx/>
              <a:buChar char="•"/>
            </a:pPr>
            <a:r>
              <a:rPr lang="en-US" sz="2900" dirty="0" smtClean="0">
                <a:solidFill>
                  <a:schemeClr val="tx1"/>
                </a:solidFill>
              </a:rPr>
              <a:t>JMP calls this the activation function and they offer three variations: hyperbolic tangent (</a:t>
            </a:r>
            <a:r>
              <a:rPr lang="en-US" sz="2900" dirty="0" err="1" smtClean="0">
                <a:solidFill>
                  <a:schemeClr val="tx1"/>
                </a:solidFill>
              </a:rPr>
              <a:t>TanH</a:t>
            </a:r>
            <a:r>
              <a:rPr lang="en-US" sz="2900" dirty="0" smtClean="0">
                <a:solidFill>
                  <a:schemeClr val="tx1"/>
                </a:solidFill>
              </a:rPr>
              <a:t>), a linear transfer function, and a Gaussian radial basis function.</a:t>
            </a:r>
          </a:p>
          <a:p>
            <a:pPr marL="342900" indent="-342900" algn="l">
              <a:spcBef>
                <a:spcPct val="20000"/>
              </a:spcBef>
              <a:buFontTx/>
              <a:buChar char="•"/>
            </a:pPr>
            <a:r>
              <a:rPr lang="en-US" sz="2900" dirty="0" smtClean="0">
                <a:solidFill>
                  <a:schemeClr val="tx1"/>
                </a:solidFill>
              </a:rPr>
              <a:t>Once again, trial and error is needed to determine which one or which combination should be used.</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3664763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3000" dirty="0" smtClean="0">
                <a:solidFill>
                  <a:schemeClr val="tx1"/>
                </a:solidFill>
              </a:rPr>
              <a:t>Neural Nets has a built in validation option called Holdback or k-fold cross-validation.</a:t>
            </a:r>
          </a:p>
          <a:p>
            <a:pPr marL="342900" indent="-342900" algn="l">
              <a:spcBef>
                <a:spcPct val="20000"/>
              </a:spcBef>
              <a:buFontTx/>
              <a:buChar char="•"/>
            </a:pPr>
            <a:r>
              <a:rPr lang="en-US" sz="3000" dirty="0" smtClean="0">
                <a:solidFill>
                  <a:schemeClr val="tx1"/>
                </a:solidFill>
              </a:rPr>
              <a:t>Holdback works just like the validation process that we used in decision trees. The default holdback percentage puts 1/3 of the data into the validation set and 2/3 in the training set.</a:t>
            </a:r>
          </a:p>
          <a:p>
            <a:pPr marL="342900" indent="-342900" algn="l">
              <a:spcBef>
                <a:spcPct val="20000"/>
              </a:spcBef>
              <a:buFontTx/>
              <a:buChar char="•"/>
            </a:pPr>
            <a:r>
              <a:rPr lang="en-US" sz="3000" dirty="0" smtClean="0">
                <a:solidFill>
                  <a:schemeClr val="tx1"/>
                </a:solidFill>
              </a:rPr>
              <a:t>The k-fold cross-validation method divides the data into k-groups that contain approximately the same number of observations.</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4276741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The first k-1 groups become the training set and the last group is the validation set. The model is run and this process is repeated k times, each time leaving a different group as the validation set.</a:t>
            </a:r>
          </a:p>
          <a:p>
            <a:pPr marL="342900" indent="-342900" algn="l">
              <a:spcBef>
                <a:spcPct val="20000"/>
              </a:spcBef>
              <a:buFontTx/>
              <a:buChar char="•"/>
            </a:pPr>
            <a:r>
              <a:rPr lang="en-US" sz="2800" dirty="0" smtClean="0">
                <a:solidFill>
                  <a:schemeClr val="tx1"/>
                </a:solidFill>
              </a:rPr>
              <a:t>This produces k measures of accuracy and these results are averaged to obtain an overall estimate of accuracy.</a:t>
            </a:r>
          </a:p>
          <a:p>
            <a:pPr marL="342900" indent="-342900" algn="l">
              <a:spcBef>
                <a:spcPct val="20000"/>
              </a:spcBef>
              <a:buFontTx/>
              <a:buChar char="•"/>
            </a:pPr>
            <a:r>
              <a:rPr lang="en-US" sz="2800" dirty="0" smtClean="0">
                <a:solidFill>
                  <a:schemeClr val="tx1"/>
                </a:solidFill>
              </a:rPr>
              <a:t>As usual, the validation errors are more important than the training errors.</a:t>
            </a:r>
          </a:p>
          <a:p>
            <a:pPr marL="342900" indent="-342900" algn="l">
              <a:spcBef>
                <a:spcPct val="20000"/>
              </a:spcBef>
              <a:buFontTx/>
              <a:buChar char="•"/>
            </a:pPr>
            <a:r>
              <a:rPr lang="en-US" sz="2800" dirty="0" smtClean="0">
                <a:solidFill>
                  <a:schemeClr val="tx1"/>
                </a:solidFill>
              </a:rPr>
              <a:t>Cross-validation is typically used when data are limited.</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3860940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686800" cy="41148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Boosting can sometimes help improve the accuracy of a neural net model. Boosting can turn a mediocre model into a good model but it often cannot turn a good model into an outstanding one.</a:t>
            </a:r>
          </a:p>
          <a:p>
            <a:pPr marL="342900" indent="-342900" algn="l">
              <a:spcBef>
                <a:spcPct val="20000"/>
              </a:spcBef>
              <a:buFontTx/>
              <a:buChar char="•"/>
            </a:pPr>
            <a:r>
              <a:rPr lang="en-US" sz="2800" dirty="0" smtClean="0">
                <a:solidFill>
                  <a:schemeClr val="tx1"/>
                </a:solidFill>
              </a:rPr>
              <a:t>Boosting runs a model once where each data point has equal weight. The next step gives more weight to the incorrectly classified data points and less weight to the correctly classified ones and the model is re-run.</a:t>
            </a:r>
          </a:p>
          <a:p>
            <a:pPr marL="342900" indent="-342900" algn="l">
              <a:spcBef>
                <a:spcPct val="20000"/>
              </a:spcBef>
              <a:buFontTx/>
              <a:buChar char="•"/>
            </a:pPr>
            <a:r>
              <a:rPr lang="en-US" sz="2800" dirty="0" smtClean="0">
                <a:solidFill>
                  <a:schemeClr val="tx1"/>
                </a:solidFill>
              </a:rPr>
              <a:t>This process is repeated T times where T is the Number of Models that the user specifies.</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1665418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28600" y="1676400"/>
            <a:ext cx="8839200" cy="4114800"/>
          </a:xfrm>
          <a:prstGeom prst="rect">
            <a:avLst/>
          </a:prstGeom>
          <a:noFill/>
          <a:ln w="9525">
            <a:noFill/>
            <a:miter lim="800000"/>
            <a:headEnd/>
            <a:tailEnd/>
          </a:ln>
        </p:spPr>
        <p:txBody>
          <a:bodyPr/>
          <a:lstStyle/>
          <a:p>
            <a:pPr marL="342900" indent="-342900" algn="l">
              <a:spcBef>
                <a:spcPct val="20000"/>
              </a:spcBef>
              <a:buFontTx/>
              <a:buChar char="•"/>
            </a:pPr>
            <a:r>
              <a:rPr lang="en-US" sz="2800" dirty="0" smtClean="0">
                <a:solidFill>
                  <a:schemeClr val="tx1"/>
                </a:solidFill>
              </a:rPr>
              <a:t>Each data point is classified T times. The final classification is whichever classification occurred most often.</a:t>
            </a:r>
          </a:p>
          <a:p>
            <a:pPr marL="342900" indent="-342900" algn="l">
              <a:spcBef>
                <a:spcPct val="20000"/>
              </a:spcBef>
              <a:buFontTx/>
              <a:buChar char="•"/>
            </a:pPr>
            <a:r>
              <a:rPr lang="en-US" sz="2800" dirty="0" smtClean="0">
                <a:solidFill>
                  <a:schemeClr val="tx1"/>
                </a:solidFill>
              </a:rPr>
              <a:t>Boosting methods, called Gradient boosting, have also been developed for predicting continuous target variables.</a:t>
            </a:r>
          </a:p>
          <a:p>
            <a:pPr marL="342900" indent="-342900" algn="l">
              <a:spcBef>
                <a:spcPct val="20000"/>
              </a:spcBef>
              <a:buFontTx/>
              <a:buChar char="•"/>
            </a:pPr>
            <a:r>
              <a:rPr lang="en-US" sz="2800" dirty="0" smtClean="0">
                <a:solidFill>
                  <a:schemeClr val="tx1"/>
                </a:solidFill>
              </a:rPr>
              <a:t>The boosting method requires the user to provide a learning rate which describes how quickly the model learns. A high learning rate learns quickly but increases the chances of </a:t>
            </a:r>
            <a:r>
              <a:rPr lang="en-US" sz="2800" dirty="0" err="1" smtClean="0">
                <a:solidFill>
                  <a:schemeClr val="tx1"/>
                </a:solidFill>
              </a:rPr>
              <a:t>overfitting</a:t>
            </a:r>
            <a:r>
              <a:rPr lang="en-US" sz="2800" dirty="0" smtClean="0">
                <a:solidFill>
                  <a:schemeClr val="tx1"/>
                </a:solidFill>
              </a:rPr>
              <a:t>. </a:t>
            </a:r>
            <a:endParaRPr lang="en-US" sz="2800" dirty="0">
              <a:solidFill>
                <a:schemeClr val="tx1"/>
              </a:solidFill>
            </a:endParaRPr>
          </a:p>
          <a:p>
            <a:pPr marL="342900" indent="-342900" algn="l">
              <a:spcBef>
                <a:spcPct val="20000"/>
              </a:spcBef>
              <a:buFontTx/>
              <a:buChar char="•"/>
            </a:pPr>
            <a:r>
              <a:rPr lang="en-US" sz="2800" dirty="0" smtClean="0">
                <a:solidFill>
                  <a:schemeClr val="tx1"/>
                </a:solidFill>
              </a:rPr>
              <a:t>When T is high then the learning rate should be low.</a:t>
            </a:r>
          </a:p>
        </p:txBody>
      </p:sp>
      <p:sp>
        <p:nvSpPr>
          <p:cNvPr id="4" name="Rectangle 2"/>
          <p:cNvSpPr>
            <a:spLocks noChangeArrowheads="1"/>
          </p:cNvSpPr>
          <p:nvPr/>
        </p:nvSpPr>
        <p:spPr bwMode="auto">
          <a:xfrm>
            <a:off x="0" y="609600"/>
            <a:ext cx="9144000" cy="1143000"/>
          </a:xfrm>
          <a:prstGeom prst="rect">
            <a:avLst/>
          </a:prstGeom>
          <a:noFill/>
          <a:ln w="9525">
            <a:noFill/>
            <a:miter lim="800000"/>
            <a:headEnd/>
            <a:tailEnd/>
          </a:ln>
        </p:spPr>
        <p:txBody>
          <a:bodyPr anchor="ctr"/>
          <a:lstStyle/>
          <a:p>
            <a:pPr algn="l"/>
            <a:r>
              <a:rPr lang="en-US" sz="4400" dirty="0">
                <a:solidFill>
                  <a:schemeClr val="bg1"/>
                </a:solidFill>
                <a:latin typeface="Arial" panose="020B0604020202020204" pitchFamily="34" charset="0"/>
              </a:rPr>
              <a:t>Neural Nets: </a:t>
            </a:r>
            <a:r>
              <a:rPr lang="en-US" sz="4400" dirty="0" smtClean="0">
                <a:solidFill>
                  <a:schemeClr val="bg1"/>
                </a:solidFill>
                <a:latin typeface="Arial" panose="020B0604020202020204" pitchFamily="34" charset="0"/>
              </a:rPr>
              <a:t>JMP</a:t>
            </a:r>
            <a:endParaRPr lang="en-US" sz="4400" dirty="0">
              <a:solidFill>
                <a:schemeClr val="bg1"/>
              </a:solidFill>
              <a:latin typeface="Arial" panose="020B0604020202020204" pitchFamily="34" charset="0"/>
            </a:endParaRPr>
          </a:p>
        </p:txBody>
      </p:sp>
    </p:spTree>
    <p:extLst>
      <p:ext uri="{BB962C8B-B14F-4D97-AF65-F5344CB8AC3E}">
        <p14:creationId xmlns:p14="http://schemas.microsoft.com/office/powerpoint/2010/main" val="2830173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Villanova</Template>
  <TotalTime>6895</TotalTime>
  <Words>973</Words>
  <Application>Microsoft Office PowerPoint</Application>
  <PresentationFormat>On-screen Show (4:3)</PresentationFormat>
  <Paragraphs>58</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Gotham Black</vt:lpstr>
      <vt:lpstr>Villanova</vt:lpstr>
      <vt:lpstr>Neural Networks Part 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McGraw-Hill Companies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MHE</dc:creator>
  <cp:lastModifiedBy>Robert Nydick</cp:lastModifiedBy>
  <cp:revision>172</cp:revision>
  <cp:lastPrinted>2014-11-09T17:19:11Z</cp:lastPrinted>
  <dcterms:created xsi:type="dcterms:W3CDTF">2005-06-22T16:30:32Z</dcterms:created>
  <dcterms:modified xsi:type="dcterms:W3CDTF">2015-06-24T18:37:54Z</dcterms:modified>
</cp:coreProperties>
</file>